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75" autoAdjust="0"/>
  </p:normalViewPr>
  <p:slideViewPr>
    <p:cSldViewPr>
      <p:cViewPr varScale="1">
        <p:scale>
          <a:sx n="105" d="100"/>
          <a:sy n="105" d="100"/>
        </p:scale>
        <p:origin x="21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06A109-CC53-4B77-8559-B270EB0FF4C4}" type="datetimeFigureOut">
              <a:rPr lang="fr-FR" smtClean="0"/>
              <a:t>24/06/2021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2948ED-A478-4FBE-A9FA-49A4707856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39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2948ED-A478-4FBE-A9FA-49A47078565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2012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385CF-A2EE-4463-9F2D-B9F361757B80}" type="datetimeFigureOut">
              <a:rPr lang="fr-FR" smtClean="0"/>
              <a:t>24/06/2021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8763B-A983-4C76-997F-8CD49EF4D7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2152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385CF-A2EE-4463-9F2D-B9F361757B80}" type="datetimeFigureOut">
              <a:rPr lang="fr-FR" smtClean="0"/>
              <a:t>24/06/2021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8763B-A983-4C76-997F-8CD49EF4D7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9093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385CF-A2EE-4463-9F2D-B9F361757B80}" type="datetimeFigureOut">
              <a:rPr lang="fr-FR" smtClean="0"/>
              <a:t>24/06/2021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8763B-A983-4C76-997F-8CD49EF4D7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0166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385CF-A2EE-4463-9F2D-B9F361757B80}" type="datetimeFigureOut">
              <a:rPr lang="fr-FR" smtClean="0"/>
              <a:t>24/06/2021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8763B-A983-4C76-997F-8CD49EF4D7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5750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385CF-A2EE-4463-9F2D-B9F361757B80}" type="datetimeFigureOut">
              <a:rPr lang="fr-FR" smtClean="0"/>
              <a:t>24/06/2021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8763B-A983-4C76-997F-8CD49EF4D7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0071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385CF-A2EE-4463-9F2D-B9F361757B80}" type="datetimeFigureOut">
              <a:rPr lang="fr-FR" smtClean="0"/>
              <a:t>24/06/2021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8763B-A983-4C76-997F-8CD49EF4D7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9818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385CF-A2EE-4463-9F2D-B9F361757B80}" type="datetimeFigureOut">
              <a:rPr lang="fr-FR" smtClean="0"/>
              <a:t>24/06/2021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8763B-A983-4C76-997F-8CD49EF4D7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6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385CF-A2EE-4463-9F2D-B9F361757B80}" type="datetimeFigureOut">
              <a:rPr lang="fr-FR" smtClean="0"/>
              <a:t>24/06/2021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8763B-A983-4C76-997F-8CD49EF4D7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6381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385CF-A2EE-4463-9F2D-B9F361757B80}" type="datetimeFigureOut">
              <a:rPr lang="fr-FR" smtClean="0"/>
              <a:t>24/06/2021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8763B-A983-4C76-997F-8CD49EF4D7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2170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385CF-A2EE-4463-9F2D-B9F361757B80}" type="datetimeFigureOut">
              <a:rPr lang="fr-FR" smtClean="0"/>
              <a:t>24/06/2021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8763B-A983-4C76-997F-8CD49EF4D7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6919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385CF-A2EE-4463-9F2D-B9F361757B80}" type="datetimeFigureOut">
              <a:rPr lang="fr-FR" smtClean="0"/>
              <a:t>24/06/2021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8763B-A983-4C76-997F-8CD49EF4D7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0785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0000"/>
            <a:lum/>
          </a:blip>
          <a:srcRect/>
          <a:stretch>
            <a:fillRect t="-26000" b="-2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385CF-A2EE-4463-9F2D-B9F361757B80}" type="datetimeFigureOut">
              <a:rPr lang="fr-FR" smtClean="0"/>
              <a:t>24/06/2021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A8763B-A983-4C76-997F-8CD49EF4D7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362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  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420888"/>
            <a:ext cx="6400800" cy="3217912"/>
          </a:xfrm>
        </p:spPr>
        <p:txBody>
          <a:bodyPr>
            <a:normAutofit/>
          </a:bodyPr>
          <a:lstStyle/>
          <a:p>
            <a:r>
              <a:rPr lang="fr-FR" b="1" dirty="0">
                <a:ea typeface="Calibri"/>
                <a:cs typeface="Times New Roman"/>
              </a:rPr>
              <a:t>INITIATION</a:t>
            </a:r>
            <a:endParaRPr lang="fr-FR" sz="800" dirty="0">
              <a:ea typeface="Calibri"/>
              <a:cs typeface="Times New Roman"/>
            </a:endParaRPr>
          </a:p>
          <a:p>
            <a:r>
              <a:rPr lang="fr-FR" b="1" dirty="0">
                <a:ea typeface="Calibri"/>
                <a:cs typeface="Times New Roman"/>
              </a:rPr>
              <a:t> </a:t>
            </a:r>
            <a:endParaRPr lang="fr-FR" sz="800" dirty="0">
              <a:ea typeface="Calibri"/>
              <a:cs typeface="Times New Roman"/>
            </a:endParaRPr>
          </a:p>
          <a:p>
            <a:r>
              <a:rPr lang="fr-FR" b="1" dirty="0">
                <a:ea typeface="Calibri"/>
                <a:cs typeface="Times New Roman"/>
              </a:rPr>
              <a:t>RADIO</a:t>
            </a:r>
            <a:endParaRPr lang="fr-FR" sz="800" dirty="0">
              <a:ea typeface="Calibri"/>
              <a:cs typeface="Times New Roman"/>
            </a:endParaRPr>
          </a:p>
          <a:p>
            <a:r>
              <a:rPr lang="fr-FR" b="1" dirty="0">
                <a:ea typeface="Calibri"/>
                <a:cs typeface="Times New Roman"/>
              </a:rPr>
              <a:t> </a:t>
            </a:r>
            <a:endParaRPr lang="fr-FR" sz="800" dirty="0">
              <a:ea typeface="Calibri"/>
              <a:cs typeface="Times New Roman"/>
            </a:endParaRPr>
          </a:p>
          <a:p>
            <a:r>
              <a:rPr lang="fr-FR" b="1" dirty="0">
                <a:ea typeface="Calibri"/>
                <a:cs typeface="Times New Roman"/>
              </a:rPr>
              <a:t>ANTARES</a:t>
            </a:r>
            <a:endParaRPr lang="fr-FR" sz="800" dirty="0">
              <a:ea typeface="Calibri"/>
              <a:cs typeface="Times New Roman"/>
            </a:endParaRPr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</p:txBody>
      </p:sp>
      <p:pic>
        <p:nvPicPr>
          <p:cNvPr id="4" name="Image 3" descr="C:\Program Files (x86)\Microsoft Office\MEDIA\CAGCAT10\j0211949.wmf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509" y="548680"/>
            <a:ext cx="1901825" cy="116459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 descr="C:\Program Files (x86)\Microsoft Office\MEDIA\CAGCAT10\j0285410.wmf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243880"/>
            <a:ext cx="1865630" cy="177419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ZoneTexte 5"/>
          <p:cNvSpPr txBox="1"/>
          <p:nvPr/>
        </p:nvSpPr>
        <p:spPr>
          <a:xfrm>
            <a:off x="5724128" y="6237312"/>
            <a:ext cx="248898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900" i="1" dirty="0" smtClean="0"/>
              <a:t>A </a:t>
            </a:r>
            <a:r>
              <a:rPr lang="fr-FR" sz="900" i="1" dirty="0" err="1"/>
              <a:t>P</a:t>
            </a:r>
            <a:r>
              <a:rPr lang="fr-FR" sz="900" i="1" dirty="0" err="1" smtClean="0"/>
              <a:t>icornot</a:t>
            </a:r>
            <a:endParaRPr lang="fr-FR" sz="900" i="1" dirty="0"/>
          </a:p>
        </p:txBody>
      </p:sp>
    </p:spTree>
    <p:extLst>
      <p:ext uri="{BB962C8B-B14F-4D97-AF65-F5344CB8AC3E}">
        <p14:creationId xmlns:p14="http://schemas.microsoft.com/office/powerpoint/2010/main" val="2848419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75544" y="620688"/>
            <a:ext cx="58864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fr-FR" sz="2800" b="1" u="sng" dirty="0" smtClean="0">
                <a:solidFill>
                  <a:srgbClr val="C0504D"/>
                </a:solidFill>
                <a:ea typeface="Calibri"/>
                <a:cs typeface="Times New Roman"/>
              </a:rPr>
              <a:t>Initiation </a:t>
            </a:r>
            <a:r>
              <a:rPr lang="fr-FR" sz="2800" b="1" u="sng" dirty="0">
                <a:solidFill>
                  <a:srgbClr val="C0504D"/>
                </a:solidFill>
                <a:ea typeface="Calibri"/>
                <a:cs typeface="Times New Roman"/>
              </a:rPr>
              <a:t>Radio Antarès </a:t>
            </a:r>
            <a:endParaRPr lang="fr-FR" sz="2800" dirty="0">
              <a:ea typeface="Calibri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fr-FR" sz="2800" b="1" dirty="0">
                <a:ea typeface="Calibri"/>
                <a:cs typeface="Times New Roman"/>
              </a:rPr>
              <a:t> </a:t>
            </a:r>
            <a:endParaRPr lang="fr-FR" sz="2800" dirty="0">
              <a:ea typeface="Calibri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fr-FR" sz="2800" b="1" dirty="0">
                <a:ea typeface="Calibri"/>
                <a:cs typeface="Times New Roman"/>
              </a:rPr>
              <a:t>1) Utilisation des portatifs </a:t>
            </a:r>
            <a:endParaRPr lang="fr-FR" sz="2800" dirty="0">
              <a:ea typeface="Calibri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fr-FR" sz="2800" b="1" dirty="0">
                <a:ea typeface="Calibri"/>
                <a:cs typeface="Times New Roman"/>
              </a:rPr>
              <a:t> </a:t>
            </a:r>
            <a:endParaRPr lang="fr-FR" sz="2800" dirty="0">
              <a:ea typeface="Calibri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fr-FR" sz="2800" b="1" dirty="0">
                <a:ea typeface="Calibri"/>
                <a:cs typeface="Times New Roman"/>
              </a:rPr>
              <a:t> </a:t>
            </a:r>
            <a:endParaRPr lang="fr-FR" sz="2800" dirty="0">
              <a:ea typeface="Calibri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fr-FR" sz="2800" b="1" dirty="0">
                <a:ea typeface="Calibri"/>
                <a:cs typeface="Times New Roman"/>
              </a:rPr>
              <a:t>2) Les </a:t>
            </a:r>
            <a:r>
              <a:rPr lang="fr-FR" sz="2800" b="1" dirty="0" smtClean="0">
                <a:ea typeface="Calibri"/>
                <a:cs typeface="Times New Roman"/>
              </a:rPr>
              <a:t>Différents </a:t>
            </a:r>
            <a:r>
              <a:rPr lang="fr-FR" sz="2800" b="1" dirty="0">
                <a:ea typeface="Calibri"/>
                <a:cs typeface="Times New Roman"/>
              </a:rPr>
              <a:t>Réseaux </a:t>
            </a:r>
            <a:endParaRPr lang="fr-FR" sz="2800" dirty="0">
              <a:ea typeface="Calibri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fr-FR" sz="2800" b="1" dirty="0">
                <a:ea typeface="Calibri"/>
                <a:cs typeface="Times New Roman"/>
              </a:rPr>
              <a:t> </a:t>
            </a:r>
            <a:endParaRPr lang="fr-FR" sz="2800" dirty="0">
              <a:ea typeface="Calibri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fr-FR" sz="2800" b="1" dirty="0">
                <a:ea typeface="Calibri"/>
                <a:cs typeface="Times New Roman"/>
              </a:rPr>
              <a:t> </a:t>
            </a:r>
            <a:endParaRPr lang="fr-FR" sz="2800" dirty="0">
              <a:ea typeface="Calibri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fr-FR" sz="2800" b="1" dirty="0">
                <a:ea typeface="Calibri"/>
                <a:cs typeface="Times New Roman"/>
              </a:rPr>
              <a:t>3) Langage Radio (Vocabulaire /</a:t>
            </a:r>
            <a:r>
              <a:rPr lang="fr-FR" sz="2400" b="1" dirty="0">
                <a:ea typeface="Calibri"/>
                <a:cs typeface="Times New Roman"/>
              </a:rPr>
              <a:t>Alphabet</a:t>
            </a:r>
            <a:r>
              <a:rPr lang="fr-FR" sz="2800" b="1" dirty="0">
                <a:ea typeface="Calibri"/>
                <a:cs typeface="Times New Roman"/>
              </a:rPr>
              <a:t> International)</a:t>
            </a:r>
            <a:endParaRPr lang="fr-FR" sz="2800" dirty="0">
              <a:ea typeface="Calibri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fr-FR" sz="2800" b="1" dirty="0">
                <a:ea typeface="Calibri"/>
                <a:cs typeface="Times New Roman"/>
              </a:rPr>
              <a:t> </a:t>
            </a:r>
            <a:endParaRPr lang="fr-FR" sz="2800" dirty="0">
              <a:ea typeface="Calibri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fr-FR" sz="2800" b="1" dirty="0">
                <a:ea typeface="Calibri"/>
                <a:cs typeface="Times New Roman"/>
              </a:rPr>
              <a:t> </a:t>
            </a:r>
            <a:endParaRPr lang="fr-FR" sz="2800" dirty="0">
              <a:ea typeface="Calibri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fr-FR" sz="2800" b="1" dirty="0">
                <a:ea typeface="Calibri"/>
                <a:cs typeface="Times New Roman"/>
              </a:rPr>
              <a:t>4) Les 4 éléments d’un appel radio </a:t>
            </a:r>
            <a:endParaRPr lang="fr-FR" sz="28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27695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441795" y="418711"/>
            <a:ext cx="31643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u="sng" dirty="0" smtClean="0">
                <a:solidFill>
                  <a:srgbClr val="FF0000"/>
                </a:solidFill>
              </a:rPr>
              <a:t>1) UTILISATION </a:t>
            </a:r>
            <a:r>
              <a:rPr lang="fr-FR" sz="2400" u="sng" dirty="0" smtClean="0">
                <a:solidFill>
                  <a:srgbClr val="FF0000"/>
                </a:solidFill>
              </a:rPr>
              <a:t>des</a:t>
            </a:r>
            <a:r>
              <a:rPr lang="fr-FR" u="sng" dirty="0" smtClean="0">
                <a:solidFill>
                  <a:srgbClr val="FF0000"/>
                </a:solidFill>
              </a:rPr>
              <a:t> PORTATIFS </a:t>
            </a:r>
            <a:endParaRPr lang="fr-FR" u="sng" dirty="0">
              <a:solidFill>
                <a:srgbClr val="FF0000"/>
              </a:solidFill>
            </a:endParaRPr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413" y="1185863"/>
            <a:ext cx="7115175" cy="448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1840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71600" y="551927"/>
            <a:ext cx="7128792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Aft>
                <a:spcPts val="0"/>
              </a:spcAft>
            </a:pPr>
            <a:r>
              <a:rPr lang="fr-FR" sz="2400" b="1" u="sng" dirty="0" smtClean="0">
                <a:solidFill>
                  <a:srgbClr val="FF0000"/>
                </a:solidFill>
                <a:ea typeface="Calibri"/>
                <a:cs typeface="Times New Roman"/>
              </a:rPr>
              <a:t>2) Les Différents Réseaux</a:t>
            </a:r>
            <a:endParaRPr lang="fr-FR" sz="2400" dirty="0">
              <a:ea typeface="Calibri"/>
              <a:cs typeface="Times New Roman"/>
            </a:endParaRPr>
          </a:p>
          <a:p>
            <a:pPr lvl="0">
              <a:spcAft>
                <a:spcPts val="0"/>
              </a:spcAft>
            </a:pPr>
            <a:endParaRPr lang="fr-FR" sz="2400" dirty="0"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fr-FR" sz="2000" b="1" dirty="0">
                <a:ea typeface="Calibri"/>
                <a:cs typeface="Times New Roman"/>
              </a:rPr>
              <a:t>→ S.S.U 21 </a:t>
            </a:r>
            <a:r>
              <a:rPr lang="fr-FR" sz="2000" b="1" dirty="0" smtClean="0">
                <a:ea typeface="Calibri"/>
                <a:cs typeface="Times New Roman"/>
              </a:rPr>
              <a:t>( Secours et Soins d’Urgence)</a:t>
            </a:r>
          </a:p>
          <a:p>
            <a:pPr>
              <a:spcAft>
                <a:spcPts val="0"/>
              </a:spcAft>
            </a:pPr>
            <a:r>
              <a:rPr lang="fr-FR" b="1" i="1" dirty="0" smtClean="0">
                <a:ea typeface="Calibri"/>
                <a:cs typeface="Times New Roman"/>
              </a:rPr>
              <a:t>= Fréquence Pompiers 21/ SAMU 21</a:t>
            </a:r>
          </a:p>
          <a:p>
            <a:pPr>
              <a:spcAft>
                <a:spcPts val="0"/>
              </a:spcAft>
            </a:pPr>
            <a:endParaRPr lang="fr-FR" b="1" i="1" dirty="0" smtClean="0"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fr-FR" sz="2000" b="1" dirty="0" smtClean="0">
                <a:ea typeface="Calibri"/>
                <a:cs typeface="Times New Roman"/>
              </a:rPr>
              <a:t>→ </a:t>
            </a:r>
            <a:r>
              <a:rPr lang="fr-FR" sz="2000" b="1" dirty="0">
                <a:ea typeface="Calibri"/>
                <a:cs typeface="Times New Roman"/>
              </a:rPr>
              <a:t>SANTE 21 </a:t>
            </a:r>
            <a:r>
              <a:rPr lang="fr-FR" sz="2000" b="1" dirty="0" smtClean="0">
                <a:ea typeface="Calibri"/>
                <a:cs typeface="Times New Roman"/>
              </a:rPr>
              <a:t>= </a:t>
            </a:r>
            <a:r>
              <a:rPr lang="fr-FR" b="1" i="1" dirty="0" smtClean="0">
                <a:ea typeface="Calibri"/>
                <a:cs typeface="Times New Roman"/>
              </a:rPr>
              <a:t>Fréquence  SMUR 21 Terrestre </a:t>
            </a:r>
          </a:p>
          <a:p>
            <a:pPr>
              <a:spcAft>
                <a:spcPts val="0"/>
              </a:spcAft>
            </a:pPr>
            <a:endParaRPr lang="fr-FR" i="1" dirty="0"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fr-FR" sz="2000" b="1" dirty="0">
                <a:ea typeface="Calibri"/>
                <a:cs typeface="Times New Roman"/>
              </a:rPr>
              <a:t>→ S.S.U 58   </a:t>
            </a:r>
            <a:r>
              <a:rPr lang="fr-FR" sz="2000" b="1" dirty="0" smtClean="0">
                <a:ea typeface="Calibri"/>
                <a:cs typeface="Times New Roman"/>
              </a:rPr>
              <a:t>= </a:t>
            </a:r>
            <a:r>
              <a:rPr lang="fr-FR" b="1" i="1" dirty="0" smtClean="0">
                <a:ea typeface="Calibri"/>
                <a:cs typeface="Times New Roman"/>
              </a:rPr>
              <a:t>Fréquence Pompiers 58/ SAMU 21  </a:t>
            </a:r>
          </a:p>
          <a:p>
            <a:pPr>
              <a:spcAft>
                <a:spcPts val="0"/>
              </a:spcAft>
            </a:pPr>
            <a:r>
              <a:rPr lang="fr-FR" b="1" i="1" dirty="0" smtClean="0">
                <a:ea typeface="Calibri"/>
                <a:cs typeface="Times New Roman"/>
              </a:rPr>
              <a:t>                                       </a:t>
            </a:r>
          </a:p>
          <a:p>
            <a:pPr>
              <a:spcAft>
                <a:spcPts val="0"/>
              </a:spcAft>
            </a:pPr>
            <a:r>
              <a:rPr lang="fr-FR" sz="2000" b="1" dirty="0" smtClean="0">
                <a:ea typeface="Calibri"/>
                <a:cs typeface="Times New Roman"/>
              </a:rPr>
              <a:t> </a:t>
            </a:r>
            <a:r>
              <a:rPr lang="fr-FR" sz="2000" b="1" dirty="0">
                <a:ea typeface="Calibri"/>
                <a:cs typeface="Times New Roman"/>
              </a:rPr>
              <a:t>→ SANTE 58 </a:t>
            </a:r>
            <a:r>
              <a:rPr lang="fr-FR" sz="2000" b="1" dirty="0" smtClean="0">
                <a:ea typeface="Calibri"/>
                <a:cs typeface="Times New Roman"/>
              </a:rPr>
              <a:t>= </a:t>
            </a:r>
            <a:r>
              <a:rPr lang="fr-FR" b="1" i="1" dirty="0" smtClean="0">
                <a:ea typeface="Calibri"/>
                <a:cs typeface="Times New Roman"/>
              </a:rPr>
              <a:t>Fréquence SMUR Terrestre 58 / SAMU 21</a:t>
            </a:r>
            <a:endParaRPr lang="fr-FR" i="1" dirty="0"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fr-FR" sz="2000" b="1" dirty="0">
                <a:ea typeface="Calibri"/>
                <a:cs typeface="Times New Roman"/>
              </a:rPr>
              <a:t> </a:t>
            </a:r>
            <a:endParaRPr lang="fr-FR" sz="2000" b="1" dirty="0" smtClean="0"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fr-FR" sz="2000" b="1" dirty="0" smtClean="0">
                <a:ea typeface="Calibri"/>
                <a:cs typeface="Times New Roman"/>
              </a:rPr>
              <a:t>→ </a:t>
            </a:r>
            <a:r>
              <a:rPr lang="fr-FR" sz="2000" b="1" dirty="0">
                <a:ea typeface="Calibri"/>
                <a:cs typeface="Times New Roman"/>
              </a:rPr>
              <a:t>HELICO </a:t>
            </a:r>
            <a:r>
              <a:rPr lang="fr-FR" sz="2000" b="1" dirty="0" smtClean="0">
                <a:ea typeface="Calibri"/>
                <a:cs typeface="Times New Roman"/>
              </a:rPr>
              <a:t>VHF = </a:t>
            </a:r>
            <a:r>
              <a:rPr lang="fr-FR" sz="2000" b="1" i="1" dirty="0" smtClean="0">
                <a:ea typeface="Calibri"/>
                <a:cs typeface="Times New Roman"/>
              </a:rPr>
              <a:t>Fréquence pour contact Hélico </a:t>
            </a:r>
            <a:endParaRPr lang="fr-FR" sz="2000" i="1" dirty="0"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endParaRPr lang="fr-FR" sz="2000" dirty="0" smtClean="0"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fr-FR" sz="2000" b="1" dirty="0" smtClean="0">
                <a:ea typeface="Calibri"/>
                <a:cs typeface="Times New Roman"/>
              </a:rPr>
              <a:t>→ TACTIQUE (TACT) = </a:t>
            </a:r>
            <a:r>
              <a:rPr lang="fr-FR" b="1" i="1" dirty="0" smtClean="0">
                <a:ea typeface="Calibri"/>
                <a:cs typeface="Times New Roman"/>
              </a:rPr>
              <a:t>Groupe fermé </a:t>
            </a:r>
            <a:endParaRPr lang="fr-FR" b="1" i="1" dirty="0"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fr-FR" sz="2000" b="1" dirty="0">
                <a:ea typeface="Calibri"/>
                <a:cs typeface="Times New Roman"/>
              </a:rPr>
              <a:t>                                 </a:t>
            </a:r>
            <a:endParaRPr lang="fr-FR" sz="2000" dirty="0"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fr-FR" sz="1600" b="1" dirty="0">
                <a:ea typeface="Calibri"/>
                <a:cs typeface="Times New Roman"/>
              </a:rPr>
              <a:t>→ CORAIL = Réseau Gendarmerie </a:t>
            </a:r>
            <a:endParaRPr lang="fr-FR" sz="1600" dirty="0"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fr-FR" sz="1600" b="1" dirty="0">
                <a:ea typeface="Calibri"/>
                <a:cs typeface="Times New Roman"/>
              </a:rPr>
              <a:t>→ACROPOL = Réseau Police  </a:t>
            </a:r>
            <a:endParaRPr lang="fr-FR" sz="1600" dirty="0"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fr-FR" sz="1600" b="1" dirty="0">
                <a:ea typeface="Calibri"/>
                <a:cs typeface="Times New Roman"/>
              </a:rPr>
              <a:t>→ TETRAPOL = Réseau </a:t>
            </a:r>
            <a:r>
              <a:rPr lang="fr-FR" sz="1600" b="1" dirty="0" smtClean="0">
                <a:ea typeface="Calibri"/>
                <a:cs typeface="Times New Roman"/>
              </a:rPr>
              <a:t>Préfecture</a:t>
            </a:r>
            <a:endParaRPr lang="fr-FR" sz="1600" dirty="0"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fr-FR" sz="1600" b="1" dirty="0">
                <a:ea typeface="Calibri"/>
                <a:cs typeface="Times New Roman"/>
              </a:rPr>
              <a:t>→ANTARES = Réseau Secours </a:t>
            </a:r>
            <a:endParaRPr lang="fr-FR" sz="16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49269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/>
        </p:nvGraphicFramePr>
        <p:xfrm>
          <a:off x="479989" y="1546702"/>
          <a:ext cx="8184021" cy="4632960"/>
        </p:xfrm>
        <a:graphic>
          <a:graphicData uri="http://schemas.openxmlformats.org/drawingml/2006/table">
            <a:tbl>
              <a:tblPr firstRow="1" firstCol="1" bandRow="1"/>
              <a:tblGrid>
                <a:gridCol w="17288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766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785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28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900" b="1" u="sng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Expressions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60" marR="578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900" b="1" u="sng">
                          <a:effectLst/>
                          <a:latin typeface="Calibri"/>
                          <a:ea typeface="Calibri"/>
                          <a:cs typeface="Times New Roman"/>
                        </a:rPr>
                        <a:t>Significations</a:t>
                      </a:r>
                      <a:endParaRPr lang="fr-F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60" marR="578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900" b="1" u="sng">
                          <a:effectLst/>
                          <a:latin typeface="Calibri"/>
                          <a:ea typeface="Calibri"/>
                          <a:cs typeface="Times New Roman"/>
                        </a:rPr>
                        <a:t>Remarques</a:t>
                      </a:r>
                      <a:endParaRPr lang="fr-F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60" marR="578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28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9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AFFIRMATIF</a:t>
                      </a:r>
                      <a:endParaRPr lang="fr-F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60" marR="578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900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Oui !</a:t>
                      </a:r>
                      <a:endParaRPr lang="fr-F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60" marR="578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60" marR="578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7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9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ATTENDEZ</a:t>
                      </a:r>
                      <a:endParaRPr lang="fr-F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9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PATIENTEZ</a:t>
                      </a:r>
                      <a:endParaRPr lang="fr-F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60" marR="578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900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La station a bien reçu le message mais ne peut répondre de suite</a:t>
                      </a:r>
                      <a:endParaRPr lang="fr-F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60" marR="578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9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fr-F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60" marR="578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28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9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COLLATIONNEZ</a:t>
                      </a:r>
                      <a:endParaRPr lang="fr-F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60" marR="578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900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Répétez</a:t>
                      </a:r>
                      <a:endParaRPr lang="fr-F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60" marR="578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9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fr-F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60" marR="578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57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9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CORRECT ! </a:t>
                      </a:r>
                      <a:endParaRPr lang="fr-F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60" marR="578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900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Confirmation « votre message est correct »</a:t>
                      </a:r>
                      <a:endParaRPr lang="fr-F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60" marR="578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9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fr-F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60" marR="578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28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9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CORRECT ?</a:t>
                      </a:r>
                      <a:endParaRPr lang="fr-F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60" marR="578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900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Confirmez que votre message est correct</a:t>
                      </a:r>
                      <a:endParaRPr lang="fr-F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60" marR="578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9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fr-F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60" marR="578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57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9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J EPELLE</a:t>
                      </a:r>
                      <a:endParaRPr lang="fr-F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60" marR="578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900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Prévient le destinataire que l’on va épeler un mot </a:t>
                      </a:r>
                      <a:endParaRPr lang="fr-F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60" marR="578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900">
                          <a:effectLst/>
                          <a:latin typeface="Calibri"/>
                          <a:ea typeface="Calibri"/>
                          <a:cs typeface="Times New Roman"/>
                        </a:rPr>
                        <a:t>Cf alphabet </a:t>
                      </a:r>
                      <a:endParaRPr lang="fr-F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60" marR="578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28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9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NEGATIF</a:t>
                      </a:r>
                      <a:endParaRPr lang="fr-F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60" marR="578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900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Non </a:t>
                      </a:r>
                      <a:endParaRPr lang="fr-F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60" marR="578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9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fr-F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60" marR="578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57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9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PARLEZ</a:t>
                      </a:r>
                      <a:endParaRPr lang="fr-F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60" marR="578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900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« fin de mon message j’attends votre réponse »</a:t>
                      </a:r>
                      <a:endParaRPr lang="fr-F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60" marR="578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9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fr-F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60" marR="578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28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9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RAPIDEMENT</a:t>
                      </a:r>
                      <a:endParaRPr lang="fr-F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60" marR="578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900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Dès que possible </a:t>
                      </a:r>
                      <a:endParaRPr lang="fr-F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60" marR="578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9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fr-F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60" marR="578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657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9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TRANSMETTEZ </a:t>
                      </a:r>
                      <a:endParaRPr lang="fr-F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60" marR="578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900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J’ai bien reçu votre message de communiquer et je suis à l’écoute </a:t>
                      </a:r>
                      <a:endParaRPr lang="fr-F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60" marR="578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60" marR="578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107504" y="476672"/>
            <a:ext cx="69127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u="sng" dirty="0" smtClean="0">
                <a:solidFill>
                  <a:srgbClr val="FF0000"/>
                </a:solidFill>
              </a:rPr>
              <a:t>3) Vocabulaire Radio </a:t>
            </a:r>
            <a:endParaRPr lang="fr-FR" sz="3200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3631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3468187"/>
              </p:ext>
            </p:extLst>
          </p:nvPr>
        </p:nvGraphicFramePr>
        <p:xfrm>
          <a:off x="457200" y="908720"/>
          <a:ext cx="8229600" cy="3761224"/>
        </p:xfrm>
        <a:graphic>
          <a:graphicData uri="http://schemas.openxmlformats.org/drawingml/2006/table">
            <a:tbl>
              <a:tblPr firstRow="1" firstCol="1" bandRow="1"/>
              <a:tblGrid>
                <a:gridCol w="17384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999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12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900" b="1" u="sng">
                          <a:effectLst/>
                          <a:latin typeface="Calibri"/>
                          <a:ea typeface="Calibri"/>
                          <a:cs typeface="Times New Roman"/>
                        </a:rPr>
                        <a:t>Expressions</a:t>
                      </a:r>
                      <a:endParaRPr lang="fr-F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83" marR="58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900" b="1" u="sng">
                          <a:effectLst/>
                          <a:latin typeface="Calibri"/>
                          <a:ea typeface="Calibri"/>
                          <a:cs typeface="Times New Roman"/>
                        </a:rPr>
                        <a:t>Significations</a:t>
                      </a:r>
                      <a:endParaRPr lang="fr-F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83" marR="58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900" b="1" u="sng">
                          <a:effectLst/>
                          <a:latin typeface="Calibri"/>
                          <a:ea typeface="Calibri"/>
                          <a:cs typeface="Times New Roman"/>
                        </a:rPr>
                        <a:t>Remarques</a:t>
                      </a:r>
                      <a:endParaRPr lang="fr-F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83" marR="58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44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9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TERMINER</a:t>
                      </a:r>
                      <a:endParaRPr lang="fr-F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83" marR="58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900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Fin de communication</a:t>
                      </a:r>
                      <a:endParaRPr lang="fr-F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83" marR="58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9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fr-F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83" marR="58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33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9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URGENT</a:t>
                      </a:r>
                      <a:endParaRPr lang="fr-F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83" marR="58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900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Demande d’interrompre une communication en cours pour passer un message urgent </a:t>
                      </a:r>
                      <a:endParaRPr lang="fr-F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83" marR="58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9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fr-F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83" marR="58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44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9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RECU</a:t>
                      </a:r>
                      <a:endParaRPr lang="fr-F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83" marR="58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900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Bien compris, j’ai bien reçu votre message</a:t>
                      </a:r>
                      <a:endParaRPr lang="fr-F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83" marR="58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9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fr-F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83" marR="58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88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9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RECTIFICATIF </a:t>
                      </a:r>
                      <a:endParaRPr lang="fr-F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9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RECTIFICATION </a:t>
                      </a:r>
                      <a:endParaRPr lang="fr-F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83" marR="58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900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Correction du message précédent.</a:t>
                      </a:r>
                      <a:endParaRPr lang="fr-F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83" marR="58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9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fr-F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83" marR="58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533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9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SILENCE</a:t>
                      </a:r>
                      <a:endParaRPr lang="fr-F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83" marR="58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900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Interdiction d’émettre pour tous les opérateurs sauf si message urgent ou appel de la station directrice (DSM OU PC)</a:t>
                      </a:r>
                      <a:endParaRPr lang="fr-F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83" marR="58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83" marR="58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8075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67544" y="-2326421"/>
            <a:ext cx="86764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68985">
              <a:spcAft>
                <a:spcPts val="0"/>
              </a:spcAft>
            </a:pPr>
            <a:r>
              <a:rPr lang="fr-FR" b="1" dirty="0">
                <a:ea typeface="Calibri"/>
                <a:cs typeface="Times New Roman"/>
              </a:rPr>
              <a:t>							</a:t>
            </a:r>
            <a:endParaRPr lang="fr-FR" sz="1000" dirty="0">
              <a:ea typeface="Calibri"/>
              <a:cs typeface="Times New Roman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0" y="-2326421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228600" algn="ctr">
              <a:spcAft>
                <a:spcPts val="0"/>
              </a:spcAft>
            </a:pPr>
            <a:r>
              <a:rPr lang="fr-FR" b="1" dirty="0">
                <a:ea typeface="Calibri"/>
                <a:cs typeface="Times New Roman"/>
              </a:rPr>
              <a:t>							</a:t>
            </a:r>
            <a:endParaRPr lang="fr-FR" sz="1000" dirty="0">
              <a:ea typeface="Calibri"/>
              <a:cs typeface="Times New Roman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67544" y="692696"/>
            <a:ext cx="849694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algn="ctr">
              <a:spcAft>
                <a:spcPts val="0"/>
              </a:spcAft>
            </a:pPr>
            <a:r>
              <a:rPr lang="fr-FR" sz="2400" b="1" u="sng" dirty="0">
                <a:solidFill>
                  <a:srgbClr val="FF0000"/>
                </a:solidFill>
                <a:ea typeface="Calibri"/>
                <a:cs typeface="Times New Roman"/>
              </a:rPr>
              <a:t>3)Suite - Langage Radio</a:t>
            </a:r>
            <a:endParaRPr lang="fr-FR" sz="2400" dirty="0">
              <a:ea typeface="Calibri"/>
              <a:cs typeface="Times New Roman"/>
            </a:endParaRPr>
          </a:p>
          <a:p>
            <a:pPr marL="768985" algn="ctr">
              <a:spcAft>
                <a:spcPts val="0"/>
              </a:spcAft>
            </a:pPr>
            <a:r>
              <a:rPr lang="fr-FR" sz="2400" b="1" u="sng" dirty="0">
                <a:solidFill>
                  <a:srgbClr val="FF0000"/>
                </a:solidFill>
                <a:ea typeface="Calibri"/>
                <a:cs typeface="Times New Roman"/>
              </a:rPr>
              <a:t>Alphabet International de </a:t>
            </a:r>
            <a:r>
              <a:rPr lang="fr-FR" sz="2400" b="1" u="sng" dirty="0" smtClean="0">
                <a:solidFill>
                  <a:srgbClr val="FF0000"/>
                </a:solidFill>
                <a:ea typeface="Calibri"/>
                <a:cs typeface="Times New Roman"/>
              </a:rPr>
              <a:t>L’OTAN</a:t>
            </a:r>
            <a:endParaRPr lang="fr-FR" sz="2400" dirty="0"/>
          </a:p>
          <a:p>
            <a:r>
              <a:rPr lang="fr-FR" sz="2400" dirty="0" smtClean="0"/>
              <a:t>A = Alpha 				N = </a:t>
            </a:r>
            <a:r>
              <a:rPr lang="fr-FR" sz="2400" dirty="0" err="1" smtClean="0"/>
              <a:t>November</a:t>
            </a:r>
            <a:endParaRPr lang="fr-FR" sz="2400" dirty="0" smtClean="0"/>
          </a:p>
          <a:p>
            <a:r>
              <a:rPr lang="fr-FR" sz="2400" dirty="0" smtClean="0"/>
              <a:t>B = Bravo				O = Oscar</a:t>
            </a:r>
          </a:p>
          <a:p>
            <a:r>
              <a:rPr lang="fr-FR" sz="2400" dirty="0" smtClean="0"/>
              <a:t>C = Charlie 				P = Papa </a:t>
            </a:r>
          </a:p>
          <a:p>
            <a:r>
              <a:rPr lang="fr-FR" sz="2400" dirty="0" smtClean="0"/>
              <a:t>D = Delta 				Q = Québec </a:t>
            </a:r>
          </a:p>
          <a:p>
            <a:r>
              <a:rPr lang="fr-FR" sz="2400" dirty="0" smtClean="0"/>
              <a:t>E = Echo 				R = Roméo</a:t>
            </a:r>
          </a:p>
          <a:p>
            <a:r>
              <a:rPr lang="fr-FR" sz="2400" dirty="0" smtClean="0"/>
              <a:t>F = Foxtrot				S = Sierra </a:t>
            </a:r>
          </a:p>
          <a:p>
            <a:r>
              <a:rPr lang="fr-FR" sz="2400" dirty="0" smtClean="0"/>
              <a:t>G = Golf				T = Tango</a:t>
            </a:r>
          </a:p>
          <a:p>
            <a:r>
              <a:rPr lang="fr-FR" sz="2400" dirty="0" smtClean="0"/>
              <a:t>H = Hôtel 				U = Uniform </a:t>
            </a:r>
          </a:p>
          <a:p>
            <a:r>
              <a:rPr lang="fr-FR" sz="2400" dirty="0" smtClean="0"/>
              <a:t>I = </a:t>
            </a:r>
            <a:r>
              <a:rPr lang="fr-FR" sz="2400" dirty="0" err="1" smtClean="0"/>
              <a:t>India</a:t>
            </a:r>
            <a:r>
              <a:rPr lang="fr-FR" sz="2400" dirty="0" smtClean="0"/>
              <a:t>				V = Victor 	                                         J = </a:t>
            </a:r>
            <a:r>
              <a:rPr lang="fr-FR" sz="2400" dirty="0" err="1" smtClean="0"/>
              <a:t>Juliett</a:t>
            </a:r>
            <a:r>
              <a:rPr lang="fr-FR" sz="2400" dirty="0" smtClean="0"/>
              <a:t>				W = Whiskey </a:t>
            </a:r>
          </a:p>
          <a:p>
            <a:r>
              <a:rPr lang="fr-FR" sz="2400" dirty="0" smtClean="0"/>
              <a:t>K = Kilo					X = X-Ray</a:t>
            </a:r>
          </a:p>
          <a:p>
            <a:r>
              <a:rPr lang="fr-FR" sz="2400" dirty="0" smtClean="0"/>
              <a:t>L = Lima				Y = Yankee</a:t>
            </a:r>
          </a:p>
          <a:p>
            <a:r>
              <a:rPr lang="fr-FR" sz="2400" dirty="0" smtClean="0"/>
              <a:t>M = Mike				Z = Zulu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220086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755576" y="620688"/>
            <a:ext cx="727280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algn="ctr">
              <a:spcAft>
                <a:spcPts val="0"/>
              </a:spcAft>
            </a:pPr>
            <a:r>
              <a:rPr lang="fr-FR" sz="2400" b="1" u="sng" dirty="0">
                <a:solidFill>
                  <a:srgbClr val="FF0000"/>
                </a:solidFill>
                <a:ea typeface="Calibri"/>
                <a:cs typeface="Times New Roman"/>
              </a:rPr>
              <a:t>4)Les 4 éléments d’un Appel </a:t>
            </a:r>
            <a:r>
              <a:rPr lang="fr-FR" sz="2400" b="1" u="sng" dirty="0" smtClean="0">
                <a:solidFill>
                  <a:srgbClr val="FF0000"/>
                </a:solidFill>
                <a:ea typeface="Calibri"/>
                <a:cs typeface="Times New Roman"/>
              </a:rPr>
              <a:t>Radio</a:t>
            </a:r>
          </a:p>
          <a:p>
            <a:pPr marL="228600" algn="ctr">
              <a:spcAft>
                <a:spcPts val="0"/>
              </a:spcAft>
            </a:pPr>
            <a:endParaRPr lang="fr-FR" sz="2400" dirty="0" smtClean="0">
              <a:ea typeface="Calibri"/>
              <a:cs typeface="Times New Roman"/>
            </a:endParaRPr>
          </a:p>
          <a:p>
            <a:pPr marL="228600">
              <a:spcAft>
                <a:spcPts val="0"/>
              </a:spcAft>
            </a:pPr>
            <a:r>
              <a:rPr lang="fr-FR" sz="2400" b="1" dirty="0" smtClean="0">
                <a:ea typeface="Calibri"/>
                <a:cs typeface="Times New Roman"/>
              </a:rPr>
              <a:t>1/Ecouter </a:t>
            </a:r>
            <a:r>
              <a:rPr lang="fr-FR" sz="2400" b="1" dirty="0">
                <a:ea typeface="Calibri"/>
                <a:cs typeface="Times New Roman"/>
              </a:rPr>
              <a:t>avant </a:t>
            </a:r>
            <a:r>
              <a:rPr lang="fr-FR" sz="2400" b="1" dirty="0" smtClean="0">
                <a:ea typeface="Calibri"/>
                <a:cs typeface="Times New Roman"/>
              </a:rPr>
              <a:t>d’émettre</a:t>
            </a:r>
          </a:p>
          <a:p>
            <a:pPr marL="228600">
              <a:spcAft>
                <a:spcPts val="0"/>
              </a:spcAft>
            </a:pPr>
            <a:endParaRPr lang="fr-FR" sz="2400" b="1" dirty="0" smtClean="0">
              <a:ea typeface="Calibri"/>
              <a:cs typeface="Times New Roman"/>
            </a:endParaRPr>
          </a:p>
          <a:p>
            <a:pPr marL="228600">
              <a:spcAft>
                <a:spcPts val="0"/>
              </a:spcAft>
            </a:pPr>
            <a:r>
              <a:rPr lang="fr-FR" sz="2400" b="1" dirty="0" smtClean="0">
                <a:ea typeface="Calibri"/>
                <a:cs typeface="Times New Roman"/>
              </a:rPr>
              <a:t>2/Appel </a:t>
            </a:r>
            <a:r>
              <a:rPr lang="fr-FR" sz="2400" b="1" dirty="0">
                <a:ea typeface="Calibri"/>
                <a:cs typeface="Times New Roman"/>
              </a:rPr>
              <a:t>Réglementaire : </a:t>
            </a:r>
            <a:endParaRPr lang="fr-FR" sz="2400" dirty="0">
              <a:ea typeface="Calibri"/>
              <a:cs typeface="Times New Roman"/>
            </a:endParaRPr>
          </a:p>
          <a:p>
            <a:pPr marL="457200">
              <a:spcAft>
                <a:spcPts val="0"/>
              </a:spcAft>
            </a:pPr>
            <a:r>
              <a:rPr lang="fr-FR" sz="2400" b="1" dirty="0">
                <a:ea typeface="Calibri"/>
                <a:cs typeface="Times New Roman"/>
              </a:rPr>
              <a:t>→Indicatifs (= Destinataire de Emetteur)</a:t>
            </a:r>
            <a:endParaRPr lang="fr-FR" sz="2400" dirty="0">
              <a:ea typeface="Calibri"/>
              <a:cs typeface="Times New Roman"/>
            </a:endParaRPr>
          </a:p>
          <a:p>
            <a:pPr marL="457200">
              <a:spcAft>
                <a:spcPts val="0"/>
              </a:spcAft>
            </a:pPr>
            <a:r>
              <a:rPr lang="fr-FR" sz="2400" b="1" dirty="0">
                <a:ea typeface="Calibri"/>
                <a:cs typeface="Times New Roman"/>
              </a:rPr>
              <a:t>→Motifs d’Appel (exemple pour bilan)</a:t>
            </a:r>
            <a:endParaRPr lang="fr-FR" sz="2400" dirty="0">
              <a:ea typeface="Calibri"/>
              <a:cs typeface="Times New Roman"/>
            </a:endParaRPr>
          </a:p>
          <a:p>
            <a:pPr marL="457200">
              <a:spcAft>
                <a:spcPts val="0"/>
              </a:spcAft>
            </a:pPr>
            <a:r>
              <a:rPr lang="fr-FR" sz="2400" b="1" dirty="0">
                <a:ea typeface="Calibri"/>
                <a:cs typeface="Times New Roman"/>
              </a:rPr>
              <a:t>→Alterna </a:t>
            </a:r>
            <a:endParaRPr lang="fr-FR" sz="2400" dirty="0">
              <a:ea typeface="Calibri"/>
              <a:cs typeface="Times New Roman"/>
            </a:endParaRPr>
          </a:p>
          <a:p>
            <a:pPr marL="457200">
              <a:spcAft>
                <a:spcPts val="0"/>
              </a:spcAft>
            </a:pPr>
            <a:r>
              <a:rPr lang="fr-FR" sz="2400" b="1" dirty="0">
                <a:ea typeface="Calibri"/>
                <a:cs typeface="Times New Roman"/>
              </a:rPr>
              <a:t> </a:t>
            </a:r>
            <a:endParaRPr lang="fr-FR" sz="2400" dirty="0">
              <a:ea typeface="Calibri"/>
              <a:cs typeface="Times New Roman"/>
            </a:endParaRPr>
          </a:p>
          <a:p>
            <a:pPr lvl="0">
              <a:spcAft>
                <a:spcPts val="0"/>
              </a:spcAft>
            </a:pPr>
            <a:r>
              <a:rPr lang="fr-FR" sz="2400" b="1" dirty="0" smtClean="0">
                <a:ea typeface="Calibri"/>
                <a:cs typeface="Times New Roman"/>
              </a:rPr>
              <a:t>   3/Transmission </a:t>
            </a:r>
            <a:r>
              <a:rPr lang="fr-FR" sz="2400" b="1" dirty="0">
                <a:ea typeface="Calibri"/>
                <a:cs typeface="Times New Roman"/>
              </a:rPr>
              <a:t>du </a:t>
            </a:r>
            <a:r>
              <a:rPr lang="fr-FR" sz="2400" b="1" dirty="0" smtClean="0">
                <a:ea typeface="Calibri"/>
                <a:cs typeface="Times New Roman"/>
              </a:rPr>
              <a:t>Message</a:t>
            </a:r>
          </a:p>
          <a:p>
            <a:pPr lvl="0">
              <a:spcAft>
                <a:spcPts val="0"/>
              </a:spcAft>
            </a:pPr>
            <a:endParaRPr lang="fr-FR" sz="2400" b="1" dirty="0">
              <a:ea typeface="Calibri"/>
              <a:cs typeface="Times New Roman"/>
            </a:endParaRPr>
          </a:p>
          <a:p>
            <a:pPr lvl="0">
              <a:spcAft>
                <a:spcPts val="0"/>
              </a:spcAft>
            </a:pPr>
            <a:r>
              <a:rPr lang="fr-FR" sz="2400" b="1" dirty="0" smtClean="0">
                <a:ea typeface="Calibri"/>
                <a:cs typeface="Times New Roman"/>
              </a:rPr>
              <a:t>   4/Coupure </a:t>
            </a:r>
            <a:r>
              <a:rPr lang="fr-FR" sz="2400" b="1" dirty="0">
                <a:ea typeface="Calibri"/>
                <a:cs typeface="Times New Roman"/>
              </a:rPr>
              <a:t>toutes les minutes environ (pour libérer la fréquence) </a:t>
            </a:r>
            <a:endParaRPr lang="fr-FR" sz="24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4939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</TotalTime>
  <Words>508</Words>
  <Application>Microsoft Office PowerPoint</Application>
  <PresentationFormat>Affichage à l'écran (4:3)</PresentationFormat>
  <Paragraphs>142</Paragraphs>
  <Slides>8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Thème Office</vt:lpstr>
      <vt:lpstr> 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CHU-DIJON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PICORNOT Aurélie</dc:creator>
  <cp:lastModifiedBy>POTEL Aude</cp:lastModifiedBy>
  <cp:revision>9</cp:revision>
  <dcterms:created xsi:type="dcterms:W3CDTF">2019-09-24T23:17:46Z</dcterms:created>
  <dcterms:modified xsi:type="dcterms:W3CDTF">2021-06-24T07:26:36Z</dcterms:modified>
</cp:coreProperties>
</file>