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CUMP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MC FRENISY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9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N’intervient pas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617785"/>
            <a:ext cx="8915400" cy="4293437"/>
          </a:xfrm>
        </p:spPr>
        <p:txBody>
          <a:bodyPr/>
          <a:lstStyle/>
          <a:p>
            <a:endParaRPr lang="fr-FR" dirty="0"/>
          </a:p>
          <a:p>
            <a:pPr>
              <a:lnSpc>
                <a:spcPct val="130000"/>
              </a:lnSpc>
            </a:pPr>
            <a:r>
              <a:rPr lang="fr-FR" dirty="0"/>
              <a:t>« Au cas où… »</a:t>
            </a:r>
          </a:p>
          <a:p>
            <a:pPr>
              <a:lnSpc>
                <a:spcPct val="130000"/>
              </a:lnSpc>
            </a:pPr>
            <a:r>
              <a:rPr lang="fr-FR" dirty="0"/>
              <a:t>Pour régler des problèmes de société, de violence</a:t>
            </a:r>
          </a:p>
          <a:p>
            <a:pPr>
              <a:lnSpc>
                <a:spcPct val="130000"/>
              </a:lnSpc>
            </a:pPr>
            <a:r>
              <a:rPr lang="fr-FR" dirty="0"/>
              <a:t>Dans des mouvements de revendication</a:t>
            </a:r>
          </a:p>
          <a:p>
            <a:pPr>
              <a:lnSpc>
                <a:spcPct val="130000"/>
              </a:lnSpc>
            </a:pPr>
            <a:r>
              <a:rPr lang="fr-FR" dirty="0"/>
              <a:t>Sans lien avec les institutions ou les décideurs</a:t>
            </a:r>
          </a:p>
          <a:p>
            <a:pPr>
              <a:lnSpc>
                <a:spcPct val="130000"/>
              </a:lnSpc>
            </a:pPr>
            <a:r>
              <a:rPr lang="fr-FR" dirty="0"/>
              <a:t>A la place d’institutions défaillantes</a:t>
            </a:r>
          </a:p>
          <a:p>
            <a:pPr>
              <a:lnSpc>
                <a:spcPct val="130000"/>
              </a:lnSpc>
            </a:pPr>
            <a:r>
              <a:rPr lang="fr-FR" dirty="0"/>
              <a:t>Dans les cas individuels</a:t>
            </a:r>
          </a:p>
          <a:p>
            <a:pPr>
              <a:lnSpc>
                <a:spcPct val="130000"/>
              </a:lnSpc>
            </a:pPr>
            <a:r>
              <a:rPr lang="fr-FR" dirty="0"/>
              <a:t>Dans les cas d ’urgences psychiatriques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736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 ce qu’un événement potentiellement traumatique ???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vénement où la victime ou le témoin a cru mourir ou a cru que l‘autre, a côté, est mort …</a:t>
            </a:r>
          </a:p>
          <a:p>
            <a:r>
              <a:rPr lang="fr-FR" dirty="0" smtClean="0"/>
              <a:t>Même si l’événement ne provoque pas de morts dans la réalité.</a:t>
            </a:r>
          </a:p>
          <a:p>
            <a:r>
              <a:rPr lang="fr-FR" dirty="0" smtClean="0"/>
              <a:t>C’est une impression subjective, ce qui veut dire que pour le même événement, certains auront été face à la mort et d’autres pas.</a:t>
            </a:r>
          </a:p>
          <a:p>
            <a:r>
              <a:rPr lang="fr-FR" dirty="0" smtClean="0"/>
              <a:t>C’est une confrontation à la mort, soudaine, brutale, violente, sans préparation.</a:t>
            </a:r>
          </a:p>
          <a:p>
            <a:r>
              <a:rPr lang="fr-FR" dirty="0" smtClean="0"/>
              <a:t>C’est aussi découvrir un mort ou un blessé alors qu’on ne s’y attendait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pas ou qu’on  ne savait l’ampleur de la situation.</a:t>
            </a:r>
          </a:p>
          <a:p>
            <a:pPr marL="0" indent="0">
              <a:buNone/>
            </a:pPr>
            <a:r>
              <a:rPr lang="fr-FR" dirty="0" smtClean="0"/>
              <a:t>C’est aussi le viol et les agressions sexuelles.</a:t>
            </a:r>
          </a:p>
        </p:txBody>
      </p:sp>
    </p:spTree>
    <p:extLst>
      <p:ext uri="{BB962C8B-B14F-4D97-AF65-F5344CB8AC3E}">
        <p14:creationId xmlns:p14="http://schemas.microsoft.com/office/powerpoint/2010/main" val="1101318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confrontation à la mort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Peut entrainer un traumatisme psychique  avec tableau d’Etat de Stress Post-Traumatique.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Syndrome de répétition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Modification de la personnalité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Autres symptômes non spécifiques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Risque de comorbidité : Syndrome </a:t>
            </a:r>
            <a:r>
              <a:rPr lang="fr-FR" dirty="0" err="1" smtClean="0">
                <a:sym typeface="Wingdings" panose="05000000000000000000" pitchFamily="2" charset="2"/>
              </a:rPr>
              <a:t>anxio</a:t>
            </a:r>
            <a:r>
              <a:rPr lang="fr-FR" dirty="0" smtClean="0">
                <a:sym typeface="Wingdings" panose="05000000000000000000" pitchFamily="2" charset="2"/>
              </a:rPr>
              <a:t>-dépressif </a:t>
            </a:r>
            <a:r>
              <a:rPr lang="fr-FR" smtClean="0">
                <a:sym typeface="Wingdings" panose="05000000000000000000" pitchFamily="2" charset="2"/>
              </a:rPr>
              <a:t>et somatisations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328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/>
          <a:lstStyle/>
          <a:p>
            <a:r>
              <a:rPr lang="fr-FR" dirty="0" smtClean="0"/>
              <a:t>La vague d’attentats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523999"/>
            <a:ext cx="8915400" cy="491265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UN AIRBUS D'AIR FRANCE (226 PASSAGERS, 12 PN) EST PRIS EN OTAGE PENDANT 54 HEURES (3 MORTS).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1800" dirty="0">
                <a:solidFill>
                  <a:srgbClr val="FF9933"/>
                </a:solidFill>
              </a:rPr>
              <a:t>25 JUILLET 1995, PARIS :</a:t>
            </a:r>
            <a:r>
              <a:rPr lang="fr-FR" sz="1800" dirty="0">
                <a:solidFill>
                  <a:srgbClr val="66FFFF"/>
                </a:solidFill>
              </a:rPr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	EXPLOSION DANS LE RER </a:t>
            </a:r>
            <a:r>
              <a:rPr lang="en-US" sz="1800" dirty="0">
                <a:latin typeface="Verdana" panose="020B0604030504040204" pitchFamily="34" charset="0"/>
              </a:rPr>
              <a:t>À</a:t>
            </a:r>
            <a:r>
              <a:rPr lang="fr-FR" sz="1800" dirty="0"/>
              <a:t> SAINT-MICHEL-NOTRE-DAME (8 MORTS, 200 BLESS</a:t>
            </a:r>
            <a:r>
              <a:rPr lang="en-US" sz="1800" dirty="0">
                <a:latin typeface="Verdana" panose="020B0604030504040204" pitchFamily="34" charset="0"/>
              </a:rPr>
              <a:t>É</a:t>
            </a:r>
            <a:r>
              <a:rPr lang="fr-FR" sz="1800" dirty="0"/>
              <a:t>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1800" dirty="0">
                <a:solidFill>
                  <a:srgbClr val="FF9933"/>
                </a:solidFill>
              </a:rPr>
              <a:t>17 AOUT 1995, PARIS :</a:t>
            </a:r>
            <a:r>
              <a:rPr lang="fr-FR" sz="1800" dirty="0"/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	EXPLOSION PLACE CHARLES DE GAULLE (20 BLESS</a:t>
            </a:r>
            <a:r>
              <a:rPr lang="en-US" sz="1800" dirty="0">
                <a:latin typeface="Verdana" panose="020B0604030504040204" pitchFamily="34" charset="0"/>
              </a:rPr>
              <a:t>É</a:t>
            </a:r>
            <a:r>
              <a:rPr lang="fr-FR" sz="1800" dirty="0"/>
              <a:t>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1800" dirty="0">
                <a:solidFill>
                  <a:srgbClr val="FF9933"/>
                </a:solidFill>
              </a:rPr>
              <a:t>3 SEPTEMBRE 1995, PARIS :</a:t>
            </a:r>
            <a:r>
              <a:rPr lang="fr-FR" sz="1800" dirty="0"/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	EXPLOSION BOULEVARD RICHARD-LENOIR (4 BLESS</a:t>
            </a:r>
            <a:r>
              <a:rPr lang="en-US" sz="1800" dirty="0">
                <a:latin typeface="Verdana" panose="020B0604030504040204" pitchFamily="34" charset="0"/>
              </a:rPr>
              <a:t>É</a:t>
            </a:r>
            <a:r>
              <a:rPr lang="fr-FR" sz="1800" dirty="0"/>
              <a:t>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1800" dirty="0">
                <a:solidFill>
                  <a:srgbClr val="FF9933"/>
                </a:solidFill>
              </a:rPr>
              <a:t>7 SEPTEMBRE 1995, VILLEURBANNE :</a:t>
            </a:r>
            <a:r>
              <a:rPr lang="fr-FR" sz="1800" dirty="0">
                <a:solidFill>
                  <a:srgbClr val="C0FEF9"/>
                </a:solidFill>
              </a:rPr>
              <a:t> </a:t>
            </a:r>
            <a:endParaRPr lang="fr-FR" sz="18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	EXPLOSION DEVANT UNE ECOLE JUIVE (32 BLESS</a:t>
            </a:r>
            <a:r>
              <a:rPr lang="en-US" sz="1800" dirty="0">
                <a:latin typeface="Verdana" panose="020B0604030504040204" pitchFamily="34" charset="0"/>
              </a:rPr>
              <a:t>É</a:t>
            </a:r>
            <a:r>
              <a:rPr lang="fr-FR" sz="1800" dirty="0"/>
              <a:t>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1800" dirty="0">
                <a:solidFill>
                  <a:srgbClr val="FF9933"/>
                </a:solidFill>
              </a:rPr>
              <a:t>6 OCTOBRE 1995, PARIS :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	EXPLOSION </a:t>
            </a:r>
            <a:r>
              <a:rPr lang="en-US" sz="1800" dirty="0">
                <a:latin typeface="Verdana" panose="020B0604030504040204" pitchFamily="34" charset="0"/>
              </a:rPr>
              <a:t>Á</a:t>
            </a:r>
            <a:r>
              <a:rPr lang="fr-FR" sz="1800" dirty="0"/>
              <a:t> LA STATION DE METRO MAISON-BLANCHE, LE JOUR DES OBS</a:t>
            </a:r>
            <a:r>
              <a:rPr lang="en-US" sz="1800" dirty="0">
                <a:latin typeface="Verdana" panose="020B0604030504040204" pitchFamily="34" charset="0"/>
              </a:rPr>
              <a:t>È</a:t>
            </a:r>
            <a:r>
              <a:rPr lang="fr-FR" sz="1800" dirty="0"/>
              <a:t>QUES DE KHALED KELKAL (16 BLESS</a:t>
            </a:r>
            <a:r>
              <a:rPr lang="en-US" sz="1800" dirty="0">
                <a:latin typeface="Verdana" panose="020B0604030504040204" pitchFamily="34" charset="0"/>
              </a:rPr>
              <a:t>É</a:t>
            </a:r>
            <a:r>
              <a:rPr lang="fr-FR" sz="1800" dirty="0"/>
              <a:t>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1800" dirty="0">
                <a:solidFill>
                  <a:srgbClr val="FF9933"/>
                </a:solidFill>
              </a:rPr>
              <a:t>17 OCTOBRE 1995, PARIS</a:t>
            </a:r>
            <a:r>
              <a:rPr lang="fr-FR" sz="1800" dirty="0"/>
              <a:t> :</a:t>
            </a:r>
            <a:r>
              <a:rPr lang="fr-FR" sz="1800" dirty="0">
                <a:solidFill>
                  <a:srgbClr val="C0FEF9"/>
                </a:solidFill>
              </a:rPr>
              <a:t> </a:t>
            </a:r>
            <a:endParaRPr lang="fr-FR" sz="18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	EXPLOSION DANS LE RER ENTRE MUSEE-D'ORSAY ET SAINT-MICHEL- NOTRE-DAME (30 BLESS</a:t>
            </a:r>
            <a:r>
              <a:rPr lang="en-US" sz="1800" dirty="0">
                <a:latin typeface="Verdana" panose="020B0604030504040204" pitchFamily="34" charset="0"/>
              </a:rPr>
              <a:t>É</a:t>
            </a:r>
            <a:r>
              <a:rPr lang="fr-FR" sz="1800" dirty="0"/>
              <a:t>S).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1800" dirty="0">
                <a:solidFill>
                  <a:srgbClr val="FF9933"/>
                </a:solidFill>
              </a:rPr>
              <a:t>3 D</a:t>
            </a:r>
            <a:r>
              <a:rPr lang="en-US" sz="1800" dirty="0">
                <a:solidFill>
                  <a:srgbClr val="FF9933"/>
                </a:solidFill>
                <a:latin typeface="Verdana" panose="020B0604030504040204" pitchFamily="34" charset="0"/>
              </a:rPr>
              <a:t>É</a:t>
            </a:r>
            <a:r>
              <a:rPr lang="fr-FR" sz="1800" dirty="0">
                <a:solidFill>
                  <a:srgbClr val="FF9933"/>
                </a:solidFill>
              </a:rPr>
              <a:t>CEMBRE 1996, PARIS :</a:t>
            </a:r>
            <a:r>
              <a:rPr lang="fr-FR" sz="1800" dirty="0"/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/>
              <a:t>	EXPLOSION DANS LE RER </a:t>
            </a:r>
            <a:r>
              <a:rPr lang="en-US" sz="1800" dirty="0">
                <a:latin typeface="Verdana" panose="020B0604030504040204" pitchFamily="34" charset="0"/>
              </a:rPr>
              <a:t>À</a:t>
            </a:r>
            <a:r>
              <a:rPr lang="fr-FR" sz="1800" dirty="0"/>
              <a:t> PORT-ROYAL (4 MORTS, 170 BLESS</a:t>
            </a:r>
            <a:r>
              <a:rPr lang="en-US" sz="1800" dirty="0">
                <a:latin typeface="Verdana" panose="020B0604030504040204" pitchFamily="34" charset="0"/>
              </a:rPr>
              <a:t>É</a:t>
            </a:r>
            <a:r>
              <a:rPr lang="fr-FR" sz="1800" dirty="0"/>
              <a:t>S).</a:t>
            </a:r>
          </a:p>
          <a:p>
            <a:pPr>
              <a:lnSpc>
                <a:spcPct val="80000"/>
              </a:lnSpc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6346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Création des CUMP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ct val="10000"/>
              </a:spcBef>
            </a:pPr>
            <a:r>
              <a:rPr lang="fr-FR" sz="2000" b="1" dirty="0"/>
              <a:t>A la suite de l’attentat du RER Saint-Michel, le 25 juillet 1995, le Secrétaire d’État chargé de l’Action Humanitaire d’Urgence, le Docteur Xavier EMMANUELLI, met en place, sur instruction du Président de la République, une 1</a:t>
            </a:r>
            <a:r>
              <a:rPr lang="fr-FR" sz="2000" b="1" baseline="30000" dirty="0"/>
              <a:t>ère</a:t>
            </a:r>
            <a:r>
              <a:rPr lang="fr-FR" sz="2000" b="1" dirty="0"/>
              <a:t> cellule d’urgence médico-psychologique (CUMP) chargée d’apporter des soins psychiatriques immédiats aux victimes d’attentat ou d’événement exceptionnel pouvant se produire sur Paris ou la région parisienne. </a:t>
            </a:r>
            <a:endParaRPr lang="fr-FR" sz="2000" b="1" dirty="0" smtClean="0"/>
          </a:p>
          <a:p>
            <a:pPr algn="just">
              <a:lnSpc>
                <a:spcPct val="80000"/>
              </a:lnSpc>
              <a:spcBef>
                <a:spcPct val="10000"/>
              </a:spcBef>
            </a:pPr>
            <a:endParaRPr lang="fr-FR" sz="2000" b="1" dirty="0"/>
          </a:p>
          <a:p>
            <a:pPr marL="0" indent="0" algn="just">
              <a:lnSpc>
                <a:spcPct val="80000"/>
              </a:lnSpc>
              <a:spcBef>
                <a:spcPct val="10000"/>
              </a:spcBef>
              <a:buNone/>
            </a:pPr>
            <a:endParaRPr lang="fr-FR" sz="2000" b="1" dirty="0"/>
          </a:p>
          <a:p>
            <a:pPr algn="just">
              <a:lnSpc>
                <a:spcPct val="80000"/>
              </a:lnSpc>
              <a:spcBef>
                <a:spcPct val="10000"/>
              </a:spcBef>
            </a:pPr>
            <a:r>
              <a:rPr lang="fr-FR" sz="2000" b="1" dirty="0"/>
              <a:t>Cette première cellule, présidée par le Médecin-Général Louis CROCQ, est aussi un groupe de travail qui élabore en août 1996 des propositions pour organiser au plan national les soins psychiatriques destinés aux victimes d’événements collectifs.</a:t>
            </a:r>
          </a:p>
        </p:txBody>
      </p:sp>
    </p:spTree>
    <p:extLst>
      <p:ext uri="{BB962C8B-B14F-4D97-AF65-F5344CB8AC3E}">
        <p14:creationId xmlns:p14="http://schemas.microsoft.com/office/powerpoint/2010/main" val="243650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textes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fr-FR" sz="2800" dirty="0">
                <a:solidFill>
                  <a:srgbClr val="FF9933"/>
                </a:solidFill>
              </a:rPr>
              <a:t>Arrêté du 28 mai 1997</a:t>
            </a:r>
            <a:r>
              <a:rPr lang="fr-FR" sz="2800" dirty="0"/>
              <a:t> portant création d'un comité national de l'urgence médico-psychologique en cas de catastrophe.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FR" sz="2800" dirty="0"/>
          </a:p>
          <a:p>
            <a:pPr algn="just">
              <a:lnSpc>
                <a:spcPct val="90000"/>
              </a:lnSpc>
            </a:pPr>
            <a:r>
              <a:rPr lang="fr-FR" sz="2800" dirty="0">
                <a:solidFill>
                  <a:srgbClr val="FF9933"/>
                </a:solidFill>
              </a:rPr>
              <a:t>Circulaire DH/DGS n°97-383 du 28 mai 1997</a:t>
            </a:r>
            <a:r>
              <a:rPr lang="fr-FR" sz="2800" dirty="0"/>
              <a:t> relative à la création d'un réseau national de prise en charge de l'urgence médico-psychologique en cas de catastrophe.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55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textes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fr-FR" sz="2400" dirty="0"/>
              <a:t>Les circulaires du 28 mai 1997 et du 20 mai 2003 officialisent un réseau national de l’urgence médico-psychologique, composé de volontaires formés pour intervenir lors de catastrophes ou d’accidents collectifs auprès des victimes psychiques. Outre les soins médico-psychologiques </a:t>
            </a:r>
            <a:r>
              <a:rPr lang="fr-FR" sz="2400" dirty="0">
                <a:solidFill>
                  <a:srgbClr val="FF9966"/>
                </a:solidFill>
              </a:rPr>
              <a:t>immédiats </a:t>
            </a:r>
            <a:r>
              <a:rPr lang="fr-FR" sz="2400" dirty="0"/>
              <a:t>aux victimes et aux sauveteurs, les équipes ont aussi comme mission de dispenser ultérieurement des soins </a:t>
            </a:r>
            <a:r>
              <a:rPr lang="fr-FR" sz="2400" dirty="0">
                <a:solidFill>
                  <a:srgbClr val="FF9966"/>
                </a:solidFill>
              </a:rPr>
              <a:t>post-immédiats</a:t>
            </a:r>
            <a:r>
              <a:rPr lang="fr-FR" sz="2400" dirty="0"/>
              <a:t> à ces victimes, aux impliqués et à leurs proches.</a:t>
            </a:r>
          </a:p>
          <a:p>
            <a:pPr>
              <a:lnSpc>
                <a:spcPct val="9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182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Réseau des CUMP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fr-FR" sz="2400" dirty="0">
                <a:solidFill>
                  <a:srgbClr val="FF9933"/>
                </a:solidFill>
              </a:rPr>
              <a:t>Le réseau est organisé en CUMP départementales, coordonnées par des cellules permanentes régionales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FR" sz="2000" dirty="0">
              <a:solidFill>
                <a:srgbClr val="FF9933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fr-FR" sz="2400" dirty="0"/>
              <a:t>A l’échelon départemental, le préfet désigne un psychiatre référent. Celui-ci intervient avec des volontaires, psychiatres, psychologues et infirmiers, inscrits sur une liste départementale et susceptibles d'être mobilisés à tout moment en cas de déclenchement d'une intervention d’urgence médico-psychologique.</a:t>
            </a:r>
          </a:p>
          <a:p>
            <a:pPr lvl="1" algn="just">
              <a:lnSpc>
                <a:spcPct val="80000"/>
              </a:lnSpc>
            </a:pPr>
            <a:r>
              <a:rPr lang="fr-FR" sz="2400" dirty="0"/>
              <a:t>A l'échelon régional, il existe des cellules permanentes, composées d'un mi-temps de psychiatre, d'un mi-temps de psychologue ou d'infirmier et d'un mi-temps de secrétariat.</a:t>
            </a:r>
            <a:r>
              <a:rPr lang="fr-F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858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CUMP depuis 2014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Inscrite dans le Code de la Santé</a:t>
            </a:r>
          </a:p>
          <a:p>
            <a:r>
              <a:rPr lang="fr-FR" sz="2400" dirty="0" smtClean="0"/>
              <a:t>Appartiennent officiellement au réseau des Urgences</a:t>
            </a:r>
          </a:p>
          <a:p>
            <a:r>
              <a:rPr lang="fr-FR" sz="2400" dirty="0" smtClean="0"/>
              <a:t>Rattachées aux SAMU</a:t>
            </a:r>
          </a:p>
          <a:p>
            <a:r>
              <a:rPr lang="fr-FR" sz="2400" dirty="0" smtClean="0"/>
              <a:t>Ne dépend plus du Préfet mais de l’ARS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0797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0598"/>
          </a:xfrm>
        </p:spPr>
        <p:txBody>
          <a:bodyPr/>
          <a:lstStyle/>
          <a:p>
            <a:r>
              <a:rPr lang="fr-FR" dirty="0" smtClean="0"/>
              <a:t>Nouvel arrêté - 2014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441938"/>
            <a:ext cx="8915400" cy="4469284"/>
          </a:xfrm>
        </p:spPr>
        <p:txBody>
          <a:bodyPr>
            <a:noAutofit/>
          </a:bodyPr>
          <a:lstStyle/>
          <a:p>
            <a:r>
              <a:rPr lang="fr-FR" sz="2400" dirty="0" smtClean="0"/>
              <a:t>Niveau départemental : 1 cellule par département</a:t>
            </a:r>
          </a:p>
          <a:p>
            <a:r>
              <a:rPr lang="fr-FR" sz="2400" dirty="0" smtClean="0"/>
              <a:t>Niveau départemental renforcé</a:t>
            </a:r>
          </a:p>
          <a:p>
            <a:r>
              <a:rPr lang="fr-FR" sz="2400" dirty="0" smtClean="0"/>
              <a:t>Niveau régional : 1 Cellule permanente par région (mi-temps Médecin Psychiatre, mi-temps psychologue ou infirmier + mi-temps secrétaire.</a:t>
            </a:r>
          </a:p>
          <a:p>
            <a:r>
              <a:rPr lang="fr-FR" sz="2400" dirty="0" smtClean="0"/>
              <a:t>Niveau zonal : 1 Médecin Psychiatre zonal (en lien avec les zones de défenses)</a:t>
            </a:r>
          </a:p>
          <a:p>
            <a:r>
              <a:rPr lang="fr-FR" sz="2400" dirty="0" smtClean="0"/>
              <a:t>1 Médecin Psychiatre Coordinateur National (Pr Didier CREMNITER)</a:t>
            </a:r>
          </a:p>
          <a:p>
            <a:pPr marL="0" indent="0">
              <a:buNone/>
            </a:pPr>
            <a:r>
              <a:rPr lang="fr-FR" sz="2400" dirty="0" smtClean="0"/>
              <a:t>Travail en collaboration avec EPRUS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1209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3971" y="563259"/>
            <a:ext cx="8911687" cy="979069"/>
          </a:xfrm>
        </p:spPr>
        <p:txBody>
          <a:bodyPr>
            <a:normAutofit/>
          </a:bodyPr>
          <a:lstStyle/>
          <a:p>
            <a:r>
              <a:rPr lang="fr-FR" dirty="0" smtClean="0"/>
              <a:t>MISSIONS des CUMP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661138"/>
            <a:ext cx="8915400" cy="325008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plans rouges</a:t>
            </a:r>
          </a:p>
          <a:p>
            <a:r>
              <a:rPr lang="fr-FR" sz="2400" dirty="0" smtClean="0"/>
              <a:t>Les événements à fort retentissement psychologique</a:t>
            </a:r>
          </a:p>
          <a:p>
            <a:r>
              <a:rPr lang="fr-FR" sz="2400" dirty="0" smtClean="0"/>
              <a:t>Missions de conseil et d’orientation</a:t>
            </a:r>
          </a:p>
          <a:p>
            <a:r>
              <a:rPr lang="fr-FR" sz="2400" dirty="0" smtClean="0"/>
              <a:t>Les renforts régionaux et nationaux, voire internationaux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425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630</Words>
  <Application>Microsoft Office PowerPoint</Application>
  <PresentationFormat>Grand écran</PresentationFormat>
  <Paragraphs>75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Verdana</vt:lpstr>
      <vt:lpstr>Wingdings</vt:lpstr>
      <vt:lpstr>Wingdings 3</vt:lpstr>
      <vt:lpstr>Brin</vt:lpstr>
      <vt:lpstr>LES CUMP</vt:lpstr>
      <vt:lpstr>La vague d’attentats</vt:lpstr>
      <vt:lpstr>Création des CUMP</vt:lpstr>
      <vt:lpstr>Les textes</vt:lpstr>
      <vt:lpstr>Les textes</vt:lpstr>
      <vt:lpstr>Réseau des CUMP</vt:lpstr>
      <vt:lpstr>Les CUMP depuis 2014</vt:lpstr>
      <vt:lpstr>Nouvel arrêté - 2014</vt:lpstr>
      <vt:lpstr>MISSIONS des CUMP</vt:lpstr>
      <vt:lpstr>N’intervient pas …</vt:lpstr>
      <vt:lpstr>Qu’est ce qu’un événement potentiellement traumatique ???</vt:lpstr>
      <vt:lpstr>La confrontation à la mort …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CUMP</dc:title>
  <dc:creator>MARIE FRENISY</dc:creator>
  <cp:lastModifiedBy>MARIE FRENISY</cp:lastModifiedBy>
  <cp:revision>8</cp:revision>
  <dcterms:created xsi:type="dcterms:W3CDTF">2014-04-09T17:58:18Z</dcterms:created>
  <dcterms:modified xsi:type="dcterms:W3CDTF">2014-04-09T18:50:54Z</dcterms:modified>
</cp:coreProperties>
</file>